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64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63" r:id="rId18"/>
    <p:sldId id="513" r:id="rId19"/>
    <p:sldId id="546" r:id="rId20"/>
    <p:sldId id="536" r:id="rId21"/>
    <p:sldId id="515" r:id="rId22"/>
    <p:sldId id="569" r:id="rId23"/>
    <p:sldId id="544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0" r:id="rId34"/>
    <p:sldId id="549" r:id="rId35"/>
    <p:sldId id="566" r:id="rId36"/>
    <p:sldId id="552" r:id="rId37"/>
    <p:sldId id="553" r:id="rId38"/>
    <p:sldId id="561" r:id="rId39"/>
    <p:sldId id="539" r:id="rId40"/>
    <p:sldId id="567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247"/>
    <a:srgbClr val="A0B67D"/>
    <a:srgbClr val="E63946"/>
    <a:srgbClr val="B2B3B5"/>
    <a:srgbClr val="005393"/>
    <a:srgbClr val="E76F51"/>
    <a:srgbClr val="AFCB52"/>
    <a:srgbClr val="D9D9D9"/>
    <a:srgbClr val="C4C9CB"/>
    <a:srgbClr val="B1C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4" d="100"/>
          <a:sy n="104" d="100"/>
        </p:scale>
        <p:origin x="9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7 lieux de mesure, plusieurs échelles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Mesure de pose multi-DDL de la plateforme centrale</a:t>
          </a:r>
          <a:endParaRPr lang="fr-FR" noProof="0" dirty="0"/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 smtClean="0"/>
            <a:t>Mire declinable à </a:t>
          </a:r>
          <a:r>
            <a:rPr lang="en-US" noProof="0" dirty="0" err="1" smtClean="0"/>
            <a:t>plusieurs</a:t>
          </a:r>
          <a:r>
            <a:rPr lang="en-US" noProof="0" dirty="0" smtClean="0"/>
            <a:t> </a:t>
          </a:r>
          <a:r>
            <a:rPr lang="en-US" noProof="0" dirty="0" err="1" smtClean="0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 smtClean="0"/>
            <a:t>7 lieux de mesure, plusieurs échelles</a:t>
          </a:r>
          <a:endParaRPr lang="fr-FR" sz="1200" kern="1200" noProof="0" dirty="0"/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 smtClean="0"/>
            <a:t>Mesure de pose multi-DDL de la plateforme centrale</a:t>
          </a:r>
          <a:endParaRPr lang="fr-FR" sz="1200" kern="1200" noProof="0" dirty="0"/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Mire declinable à </a:t>
          </a:r>
          <a:r>
            <a:rPr lang="en-US" sz="1300" kern="1200" noProof="0" dirty="0" err="1" smtClean="0"/>
            <a:t>plusieurs</a:t>
          </a:r>
          <a:r>
            <a:rPr lang="en-US" sz="1300" kern="1200" noProof="0" dirty="0" smtClean="0"/>
            <a:t> </a:t>
          </a:r>
          <a:r>
            <a:rPr lang="en-US" sz="1300" kern="1200" noProof="0" dirty="0" err="1" smtClean="0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28/09/2021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 smtClean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 smtClean="0">
              <a:effectLst/>
            </a:endParaRPr>
          </a:p>
          <a:p>
            <a:r>
              <a:rPr lang="en-US" i="1" dirty="0" err="1" smtClean="0">
                <a:effectLst/>
              </a:rPr>
              <a:t>Cette</a:t>
            </a:r>
            <a:r>
              <a:rPr lang="en-US" i="1" baseline="0" dirty="0" smtClean="0">
                <a:effectLst/>
              </a:rPr>
              <a:t> these a </a:t>
            </a:r>
            <a:r>
              <a:rPr lang="en-US" i="1" baseline="0" dirty="0" err="1" smtClean="0">
                <a:effectLst/>
              </a:rPr>
              <a:t>été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menée</a:t>
            </a:r>
            <a:r>
              <a:rPr lang="en-US" i="1" baseline="0" dirty="0" smtClean="0">
                <a:effectLst/>
              </a:rPr>
              <a:t> au sein de </a:t>
            </a:r>
            <a:r>
              <a:rPr lang="en-US" i="1" baseline="0" dirty="0" err="1" smtClean="0">
                <a:effectLst/>
              </a:rPr>
              <a:t>l’institut</a:t>
            </a:r>
            <a:r>
              <a:rPr lang="en-US" i="1" baseline="0" dirty="0" smtClean="0">
                <a:effectLst/>
              </a:rPr>
              <a:t> FEMTO-ST et plus </a:t>
            </a:r>
            <a:r>
              <a:rPr lang="en-US" i="1" baseline="0" dirty="0" err="1" smtClean="0">
                <a:effectLst/>
              </a:rPr>
              <a:t>particulièrement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dans</a:t>
            </a:r>
            <a:r>
              <a:rPr lang="en-US" i="1" baseline="0" dirty="0" smtClean="0">
                <a:effectLst/>
              </a:rPr>
              <a:t> le </a:t>
            </a:r>
            <a:r>
              <a:rPr lang="en-US" i="1" baseline="0" dirty="0" err="1" smtClean="0">
                <a:effectLst/>
              </a:rPr>
              <a:t>laboratoire</a:t>
            </a:r>
            <a:r>
              <a:rPr lang="en-US" i="1" baseline="0" dirty="0" smtClean="0">
                <a:effectLst/>
              </a:rPr>
              <a:t> AS2M. </a:t>
            </a:r>
            <a:r>
              <a:rPr lang="en-US" i="1" baseline="0" dirty="0" err="1" smtClean="0">
                <a:effectLst/>
              </a:rPr>
              <a:t>Ces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travaux</a:t>
            </a:r>
            <a:r>
              <a:rPr lang="en-US" i="1" baseline="0" dirty="0" smtClean="0">
                <a:effectLst/>
              </a:rPr>
              <a:t> de recherché </a:t>
            </a:r>
            <a:r>
              <a:rPr lang="en-US" i="1" baseline="0" dirty="0" err="1" smtClean="0">
                <a:effectLst/>
              </a:rPr>
              <a:t>s’inscrivent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dans</a:t>
            </a:r>
            <a:r>
              <a:rPr lang="en-US" i="1" baseline="0" dirty="0" smtClean="0">
                <a:effectLst/>
              </a:rPr>
              <a:t> la </a:t>
            </a:r>
            <a:r>
              <a:rPr lang="en-US" i="1" baseline="0" dirty="0" err="1" smtClean="0">
                <a:effectLst/>
              </a:rPr>
              <a:t>thénatique</a:t>
            </a:r>
            <a:r>
              <a:rPr lang="en-US" i="1" baseline="0" dirty="0" smtClean="0">
                <a:effectLst/>
              </a:rPr>
              <a:t> de </a:t>
            </a:r>
            <a:r>
              <a:rPr lang="en-US" i="1" baseline="0" dirty="0" err="1" smtClean="0">
                <a:effectLst/>
              </a:rPr>
              <a:t>ce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laboratoire</a:t>
            </a:r>
            <a:r>
              <a:rPr lang="en-US" i="1" baseline="0" dirty="0" smtClean="0">
                <a:effectLst/>
              </a:rPr>
              <a:t>, à savoir la </a:t>
            </a:r>
            <a:r>
              <a:rPr lang="en-US" i="1" baseline="0" dirty="0" err="1" smtClean="0">
                <a:effectLst/>
              </a:rPr>
              <a:t>mirorobotique</a:t>
            </a:r>
            <a:r>
              <a:rPr lang="en-US" i="1" baseline="0" dirty="0" smtClean="0">
                <a:effectLst/>
              </a:rPr>
              <a:t> et son champ </a:t>
            </a:r>
            <a:r>
              <a:rPr lang="en-US" i="1" baseline="0" dirty="0" err="1" smtClean="0">
                <a:effectLst/>
              </a:rPr>
              <a:t>applicatif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varié</a:t>
            </a:r>
            <a:r>
              <a:rPr lang="en-US" i="1" baseline="0" dirty="0" smtClean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Étude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signaux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périodiques</a:t>
            </a:r>
            <a:r>
              <a:rPr lang="en-US" baseline="0" dirty="0" smtClean="0">
                <a:solidFill>
                  <a:srgbClr val="FF0000"/>
                </a:solidFill>
              </a:rPr>
              <a:t> avec </a:t>
            </a:r>
            <a:r>
              <a:rPr lang="en-US" baseline="0" dirty="0" err="1" smtClean="0">
                <a:solidFill>
                  <a:srgbClr val="FF0000"/>
                </a:solidFill>
              </a:rPr>
              <a:t>cette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méthode</a:t>
            </a:r>
            <a:r>
              <a:rPr lang="en-US" baseline="0" dirty="0" smtClean="0">
                <a:solidFill>
                  <a:srgbClr val="FF0000"/>
                </a:solidFill>
              </a:rPr>
              <a:t> = </a:t>
            </a:r>
            <a:r>
              <a:rPr lang="en-US" baseline="0" dirty="0" err="1" smtClean="0">
                <a:solidFill>
                  <a:srgbClr val="FF0000"/>
                </a:solidFill>
              </a:rPr>
              <a:t>ce</a:t>
            </a:r>
            <a:r>
              <a:rPr lang="en-US" baseline="0" dirty="0" smtClean="0">
                <a:solidFill>
                  <a:srgbClr val="FF0000"/>
                </a:solidFill>
              </a:rPr>
              <a:t> qui </a:t>
            </a:r>
            <a:r>
              <a:rPr lang="en-US" baseline="0" dirty="0" err="1" smtClean="0">
                <a:solidFill>
                  <a:srgbClr val="FF0000"/>
                </a:solidFill>
              </a:rPr>
              <a:t>marche</a:t>
            </a:r>
            <a:r>
              <a:rPr lang="en-US" baseline="0" dirty="0" smtClean="0">
                <a:solidFill>
                  <a:srgbClr val="FF0000"/>
                </a:solidFill>
              </a:rPr>
              <a:t> le </a:t>
            </a:r>
            <a:r>
              <a:rPr lang="en-US" baseline="0" dirty="0" err="1" smtClean="0">
                <a:solidFill>
                  <a:srgbClr val="FF0000"/>
                </a:solidFill>
              </a:rPr>
              <a:t>mieux</a:t>
            </a:r>
            <a:endParaRPr lang="en-US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Changement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 smtClean="0"/>
          </a:p>
          <a:p>
            <a:r>
              <a:rPr lang="en-US" dirty="0" smtClean="0"/>
              <a:t>Bien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infos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indépendantes</a:t>
            </a:r>
            <a:r>
              <a:rPr lang="en-US" baseline="0" dirty="0" smtClean="0"/>
              <a:t>, que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respirer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Jusqu’où</a:t>
            </a:r>
            <a:r>
              <a:rPr lang="en-US" dirty="0" smtClean="0"/>
              <a:t> le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ortho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valable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projection perspective ?</a:t>
            </a:r>
            <a:endParaRPr lang="fr-FR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Extrapolation possible </a:t>
            </a:r>
            <a:r>
              <a:rPr lang="en-US" dirty="0" err="1" smtClean="0"/>
              <a:t>jusqu’à</a:t>
            </a:r>
            <a:r>
              <a:rPr lang="en-US" dirty="0" smtClean="0"/>
              <a:t> quell point ?</a:t>
            </a:r>
            <a:endParaRPr lang="fr-FR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lieux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err="1" smtClean="0">
                <a:solidFill>
                  <a:srgbClr val="FF0000"/>
                </a:solidFill>
              </a:rPr>
              <a:t>qrcodes</a:t>
            </a:r>
            <a:r>
              <a:rPr lang="en-US" dirty="0" smtClean="0">
                <a:solidFill>
                  <a:srgbClr val="FF0000"/>
                </a:solidFill>
              </a:rPr>
              <a:t> + 1 </a:t>
            </a: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Pour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applicatif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plage</a:t>
            </a:r>
            <a:r>
              <a:rPr lang="en-US" dirty="0" smtClean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3DDL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140 microns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Difficulté</a:t>
            </a:r>
            <a:r>
              <a:rPr lang="en-US" dirty="0" smtClean="0"/>
              <a:t> </a:t>
            </a:r>
            <a:r>
              <a:rPr lang="en-US" dirty="0" err="1" smtClean="0"/>
              <a:t>d’insérer</a:t>
            </a:r>
            <a:r>
              <a:rPr lang="en-US" dirty="0" smtClean="0"/>
              <a:t> des </a:t>
            </a:r>
            <a:r>
              <a:rPr lang="en-US" dirty="0" err="1" smtClean="0"/>
              <a:t>capteurs</a:t>
            </a:r>
            <a:r>
              <a:rPr lang="en-US" dirty="0" smtClean="0"/>
              <a:t> sur </a:t>
            </a:r>
            <a:r>
              <a:rPr lang="en-US" dirty="0" err="1" smtClean="0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0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 smtClean="0">
                <a:solidFill>
                  <a:srgbClr val="E63946"/>
                </a:solidFill>
              </a:rPr>
              <a:t>interférentielle</a:t>
            </a:r>
            <a:endParaRPr lang="fr-FR" dirty="0" smtClean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51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28/09/2021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28/09/2021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28/09/2021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28/09/2021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28/09/2021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video.mp4" TargetMode="External"/><Relationship Id="rId29" Type="http://schemas.openxmlformats.org/officeDocument/2006/relationships/image" Target="../media/image40.png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10.jpeg"/><Relationship Id="rId28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27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9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5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6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Image-fluidic-chip-being-assembled2.png" TargetMode="External"/><Relationship Id="rId3" Type="http://schemas.openxmlformats.org/officeDocument/2006/relationships/image" Target="../media/image16.png"/><Relationship Id="rId7" Type="http://schemas.openxmlformats.org/officeDocument/2006/relationships/image" Target="file:///G:\Utilisateurs\antoine.andre\Documents\webDev\PhD_defense\figures\part_1_intro\fibreJason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6DOF_parallel_soft_robot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G:\Utilisateurs\antoine.andre\Documents\webDev\PhD_defense\figures\part_1_intro\IMG_6070.JPG" TargetMode="External"/><Relationship Id="rId9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7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hexa_conclu_2.png" TargetMode="External"/><Relationship Id="rId5" Type="http://schemas.openxmlformats.org/officeDocument/2006/relationships/image" Target="file:///D:\webDev\PhD_defense\figures\megaremaTiltedConclu.png" TargetMode="External"/><Relationship Id="rId10" Type="http://schemas.openxmlformats.org/officeDocument/2006/relationships/image" Target="../media/image89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file:///D:\webDev\PhD_defense\figures\megaremaTiltedConclu.png" TargetMode="External"/><Relationship Id="rId4" Type="http://schemas.openxmlformats.org/officeDocument/2006/relationships/image" Target="file:///D:\webDev\PhD_defense\figures\hexa_conclu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file:///G:\Utilisateurs\antoine.andre\Documents\webDev\PhD_defense\figures\coleagues_pictures\benjamin.jpg" TargetMode="External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jpg"/><Relationship Id="rId18" Type="http://schemas.openxmlformats.org/officeDocument/2006/relationships/image" Target="../media/image116.png"/><Relationship Id="rId26" Type="http://schemas.openxmlformats.org/officeDocument/2006/relationships/image" Target="../media/image124.jpg"/><Relationship Id="rId39" Type="http://schemas.openxmlformats.org/officeDocument/2006/relationships/image" Target="../media/image137.jpg"/><Relationship Id="rId21" Type="http://schemas.openxmlformats.org/officeDocument/2006/relationships/image" Target="../media/image119.jpg"/><Relationship Id="rId34" Type="http://schemas.openxmlformats.org/officeDocument/2006/relationships/image" Target="../media/image132.jpg"/><Relationship Id="rId42" Type="http://schemas.openxmlformats.org/officeDocument/2006/relationships/image" Target="../media/image140.jpg"/><Relationship Id="rId47" Type="http://schemas.openxmlformats.org/officeDocument/2006/relationships/image" Target="../media/image145.jp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4.jpeg"/><Relationship Id="rId29" Type="http://schemas.openxmlformats.org/officeDocument/2006/relationships/image" Target="../media/image1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24" Type="http://schemas.openxmlformats.org/officeDocument/2006/relationships/image" Target="../media/image122.jpg"/><Relationship Id="rId32" Type="http://schemas.openxmlformats.org/officeDocument/2006/relationships/image" Target="../media/image130.jpg"/><Relationship Id="rId37" Type="http://schemas.openxmlformats.org/officeDocument/2006/relationships/image" Target="../media/image135.jpg"/><Relationship Id="rId40" Type="http://schemas.openxmlformats.org/officeDocument/2006/relationships/image" Target="../media/image138.jpg"/><Relationship Id="rId45" Type="http://schemas.openxmlformats.org/officeDocument/2006/relationships/image" Target="../media/image143.jpg"/><Relationship Id="rId5" Type="http://schemas.openxmlformats.org/officeDocument/2006/relationships/image" Target="../media/image13.jpeg"/><Relationship Id="rId15" Type="http://schemas.openxmlformats.org/officeDocument/2006/relationships/image" Target="../media/image113.jpg"/><Relationship Id="rId23" Type="http://schemas.openxmlformats.org/officeDocument/2006/relationships/image" Target="../media/image121.jpg"/><Relationship Id="rId28" Type="http://schemas.openxmlformats.org/officeDocument/2006/relationships/image" Target="../media/image126.png"/><Relationship Id="rId36" Type="http://schemas.openxmlformats.org/officeDocument/2006/relationships/image" Target="../media/image134.jp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31" Type="http://schemas.openxmlformats.org/officeDocument/2006/relationships/image" Target="../media/image129.jpg"/><Relationship Id="rId44" Type="http://schemas.openxmlformats.org/officeDocument/2006/relationships/image" Target="../media/image142.jpg"/><Relationship Id="rId4" Type="http://schemas.openxmlformats.org/officeDocument/2006/relationships/image" Target="../media/image11.pn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Relationship Id="rId27" Type="http://schemas.openxmlformats.org/officeDocument/2006/relationships/image" Target="../media/image125.jpg"/><Relationship Id="rId30" Type="http://schemas.openxmlformats.org/officeDocument/2006/relationships/image" Target="../media/image128.jpg"/><Relationship Id="rId35" Type="http://schemas.openxmlformats.org/officeDocument/2006/relationships/image" Target="../media/image133.jpg"/><Relationship Id="rId43" Type="http://schemas.openxmlformats.org/officeDocument/2006/relationships/image" Target="../media/image141.jpg"/><Relationship Id="rId8" Type="http://schemas.openxmlformats.org/officeDocument/2006/relationships/image" Target="../media/image106.jpg"/><Relationship Id="rId3" Type="http://schemas.openxmlformats.org/officeDocument/2006/relationships/image" Target="../media/image10.jpe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5" Type="http://schemas.openxmlformats.org/officeDocument/2006/relationships/image" Target="../media/image123.jpg"/><Relationship Id="rId33" Type="http://schemas.openxmlformats.org/officeDocument/2006/relationships/image" Target="../media/image131.jpg"/><Relationship Id="rId38" Type="http://schemas.openxmlformats.org/officeDocument/2006/relationships/image" Target="../media/image136.jpg"/><Relationship Id="rId46" Type="http://schemas.openxmlformats.org/officeDocument/2006/relationships/image" Target="../media/image144.jpg"/><Relationship Id="rId20" Type="http://schemas.openxmlformats.org/officeDocument/2006/relationships/image" Target="../media/image118.jpg"/><Relationship Id="rId41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problematique_slide-01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-224491" y="979598"/>
            <a:ext cx="8277661" cy="465618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131901" y="3104490"/>
            <a:ext cx="258618" cy="302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5193010" y="4082375"/>
            <a:ext cx="3716278" cy="2320290"/>
            <a:chOff x="5193010" y="4082375"/>
            <a:chExt cx="3716278" cy="2320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inconnus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77" t="-4717" r="-2260" b="-1415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 59"/>
            <p:cNvSpPr/>
            <p:nvPr/>
          </p:nvSpPr>
          <p:spPr>
            <a:xfrm>
              <a:off x="5193010" y="4082375"/>
              <a:ext cx="3716278" cy="2320290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472000" y="495000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472000" y="550665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472000" y="613956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235323" y="4094269"/>
              <a:ext cx="1681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/>
                <a:t>Mesure limitée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b="1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inconnus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71" t="-4717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1 période en translation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inconnus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fr-FR" dirty="0"/>
                    <a:t> en orientation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fr-FR" dirty="0"/>
                    <a:t> inconnu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82" t="-2844" b="-71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2141818" y="286331"/>
            <a:ext cx="46548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Explication plus </a:t>
            </a:r>
            <a:r>
              <a:rPr lang="en-US" dirty="0" err="1" smtClean="0"/>
              <a:t>detaillée</a:t>
            </a:r>
            <a:r>
              <a:rPr lang="en-US" dirty="0" smtClean="0"/>
              <a:t> sur la projection </a:t>
            </a:r>
            <a:r>
              <a:rPr lang="en-US" dirty="0" err="1" smtClean="0"/>
              <a:t>ortho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=""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=""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=""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=""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=""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9713" y="3921317"/>
            <a:ext cx="7340730" cy="4129161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01346" y="360000"/>
            <a:ext cx="4468654" cy="41125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lever </a:t>
                  </a:r>
                  <a:r>
                    <a:rPr lang="fr-FR" dirty="0"/>
                    <a:t>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957831" cy="4037777"/>
            <a:chOff x="125669" y="2410202"/>
            <a:chExt cx="6957831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Exploitation des deux images de phase</a:t>
              </a:r>
              <a:endParaRPr lang="fr-FR" b="1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</a:t>
                </a:r>
                <a:r>
                  <a:rPr lang="fr-FR" baseline="30000" dirty="0" smtClean="0"/>
                  <a:t>ère</a:t>
                </a:r>
                <a:r>
                  <a:rPr lang="fr-FR" dirty="0" smtClean="0"/>
                  <a:t> dérivée</a:t>
                </a:r>
                <a:endParaRPr lang="fr-FR" dirty="0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491387" y="3139507"/>
              <a:ext cx="3592113" cy="1486498"/>
              <a:chOff x="3484630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535726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2</a:t>
                </a:r>
                <a:r>
                  <a:rPr lang="fr-FR" baseline="30000" dirty="0" smtClean="0"/>
                  <a:t>nde</a:t>
                </a:r>
                <a:r>
                  <a:rPr lang="fr-FR" dirty="0" smtClean="0"/>
                  <a:t> dérivée</a:t>
                </a:r>
                <a:endParaRPr lang="fr-FR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484630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42483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</a:t>
              </a:r>
              <a:r>
                <a:rPr lang="fr-FR" dirty="0" smtClean="0"/>
                <a:t>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519618" y="5585834"/>
            <a:ext cx="3464135" cy="758758"/>
            <a:chOff x="7580001" y="433853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 smtClean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 smtClean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 smtClean="0"/>
                    <a:t> direct </a:t>
                  </a:r>
                  <a:r>
                    <a:rPr lang="fr-FR" dirty="0" smtClean="0"/>
                    <a:t>: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580001" y="433853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ligne codante toutes les 3 lignes</a:t>
            </a:r>
            <a:endParaRPr lang="fr-FR" dirty="0"/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Conservation d’une forte densité de points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Redondance des bits sur toutes les lignes / colonnes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5393"/>
                </a:solidFill>
              </a:rPr>
              <a:t>Cellules codantes de 9 points</a:t>
            </a:r>
            <a:endParaRPr lang="fr-FR" b="1" dirty="0">
              <a:solidFill>
                <a:srgbClr val="00539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 smtClean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 smtClean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 smtClean="0"/>
                    <a:t> absolu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54645" y="5659975"/>
            <a:ext cx="771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Imagette</a:t>
            </a:r>
            <a:r>
              <a:rPr lang="en-US" dirty="0" smtClean="0"/>
              <a:t> du code de la mire qui </a:t>
            </a:r>
            <a:r>
              <a:rPr lang="en-US" dirty="0" err="1" smtClean="0"/>
              <a:t>donne</a:t>
            </a:r>
            <a:r>
              <a:rPr lang="en-US" dirty="0" smtClean="0"/>
              <a:t> la </a:t>
            </a:r>
            <a:r>
              <a:rPr lang="en-US" dirty="0" err="1" smtClean="0"/>
              <a:t>robustesse</a:t>
            </a:r>
            <a:r>
              <a:rPr lang="en-US" dirty="0" smtClean="0"/>
              <a:t> avec </a:t>
            </a:r>
            <a:r>
              <a:rPr lang="en-US" dirty="0" err="1" smtClean="0"/>
              <a:t>redondance</a:t>
            </a:r>
            <a:r>
              <a:rPr lang="en-US" dirty="0" smtClean="0"/>
              <a:t> du code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l’imagette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-888180" y="6253713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-563418" y="3158836"/>
            <a:ext cx="51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Partir</a:t>
            </a:r>
            <a:r>
              <a:rPr lang="en-US" dirty="0" smtClean="0"/>
              <a:t> d’un tableau vide et le </a:t>
            </a:r>
            <a:r>
              <a:rPr lang="en-US" dirty="0" err="1" smtClean="0"/>
              <a:t>remplir</a:t>
            </a:r>
            <a:r>
              <a:rPr lang="en-US" dirty="0" smtClean="0"/>
              <a:t> au fur à </a:t>
            </a:r>
            <a:r>
              <a:rPr lang="en-US" dirty="0" err="1" smtClean="0"/>
              <a:t>mesure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22984" y="221250"/>
            <a:ext cx="524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Diversité</a:t>
            </a:r>
            <a:r>
              <a:rPr lang="en-US" dirty="0" smtClean="0"/>
              <a:t> des </a:t>
            </a:r>
            <a:r>
              <a:rPr lang="en-US" dirty="0" err="1" smtClean="0"/>
              <a:t>actionneurs</a:t>
            </a:r>
            <a:r>
              <a:rPr lang="en-US" dirty="0" smtClean="0"/>
              <a:t> utilizes</a:t>
            </a:r>
          </a:p>
          <a:p>
            <a:r>
              <a:rPr lang="en-US" dirty="0" smtClean="0"/>
              <a:t>Orientation, translation,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résolus</a:t>
            </a:r>
            <a:r>
              <a:rPr lang="en-US" dirty="0" smtClean="0"/>
              <a:t>, </a:t>
            </a:r>
            <a:r>
              <a:rPr lang="en-US" dirty="0" err="1" smtClean="0"/>
              <a:t>grandes</a:t>
            </a:r>
            <a:r>
              <a:rPr lang="en-US" dirty="0" smtClean="0"/>
              <a:t> courses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199" y="94264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792557" y="1427801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Occultation</a:t>
            </a:r>
            <a:endParaRPr lang="fr-FR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Défaut de mise au point</a:t>
            </a:r>
            <a:endParaRPr lang="fr-F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Bruit, faible éclairage</a:t>
            </a:r>
            <a:endParaRPr lang="fr-F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7076743" y="4206887"/>
            <a:ext cx="67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Facteur</a:t>
            </a:r>
            <a:r>
              <a:rPr lang="en-US" dirty="0" smtClean="0"/>
              <a:t> 100 resolution entre quantification 20 </a:t>
            </a:r>
            <a:r>
              <a:rPr lang="en-US" dirty="0" err="1" smtClean="0"/>
              <a:t>niveaux</a:t>
            </a:r>
            <a:r>
              <a:rPr lang="en-US" dirty="0" smtClean="0"/>
              <a:t> et 4096 </a:t>
            </a:r>
            <a:r>
              <a:rPr lang="en-US" dirty="0" err="1" smtClean="0"/>
              <a:t>niveaux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Génération de mires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Simulations</a:t>
              </a:r>
              <a:endParaRPr lang="fr-F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Fabrication</a:t>
              </a:r>
              <a:endParaRPr lang="fr-FR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Mesure de pose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2D</a:t>
              </a:r>
              <a:endParaRPr lang="fr-FR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3D</a:t>
              </a:r>
              <a:endParaRPr lang="fr-FR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C++</a:t>
              </a:r>
              <a:endParaRPr lang="fr-FR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Python</a:t>
              </a:r>
              <a:endParaRPr lang="fr-FR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Matlab</a:t>
              </a:r>
              <a:endParaRPr lang="fr-FR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5393"/>
                  </a:solidFill>
                </a:rPr>
                <a:t>Langages disponibles</a:t>
              </a:r>
              <a:endParaRPr lang="fr-FR" b="1" dirty="0">
                <a:solidFill>
                  <a:srgbClr val="005393"/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Tests unitaires</a:t>
              </a:r>
              <a:endParaRPr lang="fr-FR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Fonctionnalités :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 smtClean="0">
                  <a:hlinkClick r:id="rId9"/>
                </a:rPr>
                <a:t>https</a:t>
              </a:r>
              <a:r>
                <a:rPr lang="fr-FR" dirty="0">
                  <a:hlinkClick r:id="rId9"/>
                </a:rPr>
                <a:t>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/>
                <a:gridCol w="1167623"/>
                <a:gridCol w="1194179"/>
                <a:gridCol w="1112292"/>
                <a:gridCol w="1125941"/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 smtClean="0"/>
                        <a:t>π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absolu</a:t>
                      </a:r>
                      <a:r>
                        <a:rPr lang="fr-FR" sz="1400" b="1" dirty="0" smtClean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Temps de calcul par type de mire et par taille d’image :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9947564" y="230909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6612" y="875516"/>
            <a:ext cx="7068194" cy="3975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2376" y="5354548"/>
            <a:ext cx="203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Robot Oscar</a:t>
            </a:r>
          </a:p>
          <a:p>
            <a:pPr marL="342900" indent="-342900">
              <a:buAutoNum type="arabicParenR"/>
            </a:pPr>
            <a:r>
              <a:rPr lang="en-US" dirty="0" smtClean="0"/>
              <a:t>Robot Benjamin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duale force – déplacement sur fibre végétale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50 </a:t>
            </a:r>
            <a:r>
              <a:rPr lang="el-GR" sz="1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76827" y="4609655"/>
            <a:ext cx="2160000" cy="1929654"/>
            <a:chOff x="6276827" y="4609655"/>
            <a:chExt cx="2160000" cy="1929654"/>
          </a:xfrm>
        </p:grpSpPr>
        <p:pic>
          <p:nvPicPr>
            <p:cNvPr id="18" name="Image 17">
              <a:extLst>
                <a:ext uri="{FF2B5EF4-FFF2-40B4-BE49-F238E27FC236}">
                  <a16:creationId xmlns="" xmlns:a16="http://schemas.microsoft.com/office/drawing/2014/main" id="{49849885-1617-4AAA-929D-F821F3356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169"/>
            <a:stretch/>
          </p:blipFill>
          <p:spPr>
            <a:xfrm>
              <a:off x="6276827" y="4609655"/>
              <a:ext cx="2160000" cy="1929654"/>
            </a:xfrm>
            <a:prstGeom prst="rect">
              <a:avLst/>
            </a:prstGeom>
            <a:ln w="12700">
              <a:solidFill>
                <a:srgbClr val="005393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6326518" y="4776716"/>
              <a:ext cx="270824" cy="2983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28349" t="8346" r="16010" b="8222"/>
          <a:stretch>
            <a:fillRect/>
          </a:stretch>
        </p:blipFill>
        <p:spPr>
          <a:xfrm rot="5400000">
            <a:off x="3039534" y="398640"/>
            <a:ext cx="2880000" cy="323891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50490" y="3522117"/>
            <a:ext cx="1952371" cy="260108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r="51868"/>
          <a:stretch/>
        </p:blipFill>
        <p:spPr>
          <a:xfrm>
            <a:off x="6276827" y="2773760"/>
            <a:ext cx="2802483" cy="1725046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6323591" y="6302392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(Diller</a:t>
            </a:r>
            <a:r>
              <a:rPr lang="en-US" sz="1100" dirty="0"/>
              <a:t>, E</a:t>
            </a:r>
            <a:r>
              <a:rPr lang="en-US" sz="1100" dirty="0" smtClean="0"/>
              <a:t>., 2014</a:t>
            </a:r>
            <a:r>
              <a:rPr lang="en-US" sz="11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3392999" y="6188347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smtClean="0"/>
              <a:t>Till</a:t>
            </a:r>
            <a:r>
              <a:rPr lang="en-US" sz="1100" dirty="0"/>
              <a:t>, J</a:t>
            </a:r>
            <a:r>
              <a:rPr lang="en-US" sz="1100" dirty="0" smtClean="0"/>
              <a:t>., 2017</a:t>
            </a:r>
            <a:r>
              <a:rPr lang="en-US" sz="1100" dirty="0"/>
              <a:t>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8"/>
          <a:srcRect l="1088" t="1233" r="1187" b="1886"/>
          <a:stretch/>
        </p:blipFill>
        <p:spPr>
          <a:xfrm>
            <a:off x="6264589" y="578099"/>
            <a:ext cx="3166280" cy="209493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416264" y="520515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nanoscribe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Mesure limitée à 3 DDL</a:t>
              </a:r>
              <a:endParaRPr lang="fr-FR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Plage de mesure d’une période</a:t>
              </a:r>
              <a:endParaRPr lang="fr-F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Faible robustesse en microscopie</a:t>
              </a:r>
              <a:endParaRPr lang="fr-FR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Difficultés applicatives à la </a:t>
              </a:r>
              <a:r>
                <a:rPr lang="fr-FR" sz="1600" dirty="0" err="1" smtClean="0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5393"/>
                </a:solidFill>
              </a:rPr>
              <a:t>Mire périodique encodée</a:t>
            </a:r>
            <a:endParaRPr lang="fr-FR" b="1" dirty="0">
              <a:solidFill>
                <a:srgbClr val="005393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699536" y="757048"/>
            <a:ext cx="3405392" cy="5670001"/>
            <a:chOff x="8487475" y="337172"/>
            <a:chExt cx="3405392" cy="56700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87475" y="337172"/>
              <a:ext cx="3240000" cy="567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Résolution </a:t>
                  </a:r>
                  <a:r>
                    <a:rPr lang="fr-FR" b="1" dirty="0" smtClean="0"/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475" t="-3974" r="-3475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Résolution au </a:t>
                  </a:r>
                  <a:r>
                    <a:rPr lang="fr-FR" b="1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</a:t>
                  </a:r>
                  <a:r>
                    <a:rPr lang="fr-FR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e</a:t>
                  </a:r>
                  <a:r>
                    <a:rPr lang="fr-FR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 orientation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3974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224658" y="3086224"/>
              <a:ext cx="16682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Plage de mesure de 10x10 cm</a:t>
              </a:r>
              <a:r>
                <a:rPr lang="fr-FR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²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Résolution de </a:t>
                  </a:r>
                  <a:r>
                    <a:rPr lang="fr-FR" sz="1600" b="1" dirty="0" smtClean="0"/>
                    <a:t>120 </a:t>
                  </a:r>
                  <a:r>
                    <a:rPr lang="fr-FR" sz="1600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600" b="1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308" t="-2206" b="-88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8806664" y="3808034"/>
              <a:ext cx="14765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Robustesse</a:t>
              </a:r>
              <a:r>
                <a:rPr lang="fr-FR" dirty="0" smtClean="0"/>
                <a:t> au flou, occultation, bruit, etc.</a:t>
              </a:r>
              <a:endParaRPr lang="fr-FR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203309" y="4761204"/>
              <a:ext cx="1476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Polyvalence</a:t>
              </a:r>
              <a:r>
                <a:rPr lang="fr-FR" dirty="0" smtClean="0"/>
                <a:t> de la méthode</a:t>
              </a:r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Mesure limitée à 3 DDL</a:t>
              </a:r>
              <a:endParaRPr lang="fr-FR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Plage de mesure d’une période</a:t>
              </a:r>
              <a:endParaRPr lang="fr-F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Faible robustesse en microscopie</a:t>
              </a:r>
              <a:endParaRPr lang="fr-FR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Difficultés applicatives à la </a:t>
              </a:r>
              <a:r>
                <a:rPr lang="fr-FR" sz="1600" dirty="0" err="1" smtClean="0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5393"/>
                </a:solidFill>
              </a:rPr>
              <a:t>Mire périodique encodée</a:t>
            </a:r>
            <a:endParaRPr lang="fr-FR" b="1" dirty="0">
              <a:solidFill>
                <a:srgbClr val="00539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 smtClean="0"/>
                            <a:t>1cm</a:t>
                          </a:r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b="1" noProof="0" dirty="0" smtClean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180328" r="-333108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180328" r="-10288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 smtClean="0"/>
                            <a:t>1cm</a:t>
                          </a:r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280328" r="-333108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280328" r="-102881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380328" r="-333108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380328" r="-102881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380328" r="-402" b="-3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480328" r="-333108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480328" r="-102881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480328" r="-402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580328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580328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580328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b="1" noProof="0" dirty="0" smtClean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-1427754" y="4031506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1er tableau </a:t>
            </a:r>
            <a:r>
              <a:rPr lang="en-US" dirty="0" err="1" smtClean="0"/>
              <a:t>avant</a:t>
            </a:r>
            <a:r>
              <a:rPr lang="en-US" dirty="0" smtClean="0"/>
              <a:t> </a:t>
            </a:r>
            <a:r>
              <a:rPr lang="en-US" dirty="0" err="1" smtClean="0"/>
              <a:t>thèse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9291782" y="3916218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9259889" y="4950620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Persp</a:t>
            </a:r>
            <a:r>
              <a:rPr lang="en-US" dirty="0" smtClean="0"/>
              <a:t> 1 : </a:t>
            </a:r>
            <a:r>
              <a:rPr lang="en-US" dirty="0" err="1" smtClean="0"/>
              <a:t>holo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10750258" y="3936622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10718365" y="4971024"/>
            <a:ext cx="25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Persp</a:t>
            </a:r>
            <a:r>
              <a:rPr lang="en-US" dirty="0" smtClean="0"/>
              <a:t> 2 : </a:t>
            </a:r>
            <a:r>
              <a:rPr lang="en-US" dirty="0" err="1" smtClean="0"/>
              <a:t>nouvelles</a:t>
            </a:r>
            <a:r>
              <a:rPr lang="en-US" dirty="0" smtClean="0"/>
              <a:t> mires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8411712" y="1049017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Plage</a:t>
            </a:r>
            <a:r>
              <a:rPr lang="en-US" dirty="0" smtClean="0"/>
              <a:t> sur resolution = </a:t>
            </a:r>
            <a:r>
              <a:rPr lang="en-US" dirty="0" err="1" smtClean="0"/>
              <a:t>gps</a:t>
            </a:r>
            <a:r>
              <a:rPr lang="en-US" dirty="0" smtClean="0"/>
              <a:t> (</a:t>
            </a:r>
            <a:r>
              <a:rPr lang="en-US" dirty="0" err="1" smtClean="0"/>
              <a:t>xy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042400" y="1534412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Blague</a:t>
            </a:r>
            <a:r>
              <a:rPr lang="en-US" dirty="0" smtClean="0"/>
              <a:t> </a:t>
            </a:r>
            <a:r>
              <a:rPr lang="en-US" dirty="0" err="1" smtClean="0"/>
              <a:t>terre</a:t>
            </a:r>
            <a:r>
              <a:rPr lang="en-US" dirty="0" smtClean="0"/>
              <a:t> plate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9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</a:t>
                </a:r>
                <a:r>
                  <a:rPr lang="fr-FR" sz="2000" dirty="0" smtClean="0"/>
                  <a:t>du </a:t>
                </a:r>
                <a:r>
                  <a:rPr lang="fr-FR" sz="2000" b="1" dirty="0" smtClean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Demande de </a:t>
            </a:r>
            <a:r>
              <a:rPr lang="fr-FR" b="1" dirty="0" smtClean="0"/>
              <a:t>connaître </a:t>
            </a:r>
            <a:r>
              <a:rPr lang="fr-FR" b="1" i="1" dirty="0" smtClean="0"/>
              <a:t>a priori </a:t>
            </a:r>
            <a:r>
              <a:rPr lang="fr-FR" b="1" dirty="0" smtClean="0"/>
              <a:t>la distance de reconstruction</a:t>
            </a:r>
            <a:endParaRPr lang="fr-FR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E89247"/>
                </a:solidFill>
              </a:rPr>
              <a:t>Mais</a:t>
            </a:r>
            <a:endParaRPr lang="fr-FR" b="1" dirty="0">
              <a:solidFill>
                <a:srgbClr val="E8924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/>
              <a:t>Approche par apprentissage automatique</a:t>
            </a:r>
            <a:endParaRPr lang="fr-FR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4964588" y="4284683"/>
            <a:ext cx="4358292" cy="1259406"/>
            <a:chOff x="7830000" y="565476"/>
            <a:chExt cx="4358292" cy="1259406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0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Stéphane </a:t>
              </a:r>
              <a:r>
                <a:rPr lang="fr-FR" sz="1400" b="1" dirty="0" err="1" smtClean="0"/>
                <a:t>Cuenat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Microscope à holographie numérique </a:t>
            </a:r>
            <a:r>
              <a:rPr lang="fr-FR" sz="1400" dirty="0" err="1" smtClean="0"/>
              <a:t>LynceeTec</a:t>
            </a:r>
            <a:endParaRPr lang="fr-FR" sz="1400" dirty="0" smtClean="0"/>
          </a:p>
          <a:p>
            <a:r>
              <a:rPr lang="fr-FR" sz="1400" dirty="0" smtClean="0"/>
              <a:t>Couplé à un hexapode HXP50-MECA Newport</a:t>
            </a:r>
            <a:endParaRPr lang="fr-F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Hologramme acquis</a:t>
            </a:r>
            <a:endParaRPr lang="fr-FR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Intensité de l’objet après reconstruction de l’hologramme</a:t>
            </a:r>
            <a:endParaRPr lang="fr-F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Phase de l’objet après reconstruction de l’hologramme</a:t>
            </a:r>
            <a:endParaRPr lang="fr-FR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Mires sphériques</a:t>
            </a:r>
            <a:endParaRPr lang="fr-F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Vue caméra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 smtClean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529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895927" y="131626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Diapo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="" xmlns:a16="http://schemas.microsoft.com/office/drawing/2014/main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="" xmlns:a16="http://schemas.microsoft.com/office/drawing/2014/main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="" xmlns:a16="http://schemas.microsoft.com/office/drawing/2014/main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="" xmlns:a16="http://schemas.microsoft.com/office/drawing/2014/main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="" xmlns:a16="http://schemas.microsoft.com/office/drawing/2014/main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="" xmlns:a16="http://schemas.microsoft.com/office/drawing/2014/main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="" xmlns:a16="http://schemas.microsoft.com/office/drawing/2014/main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="" xmlns:a16="http://schemas.microsoft.com/office/drawing/2014/main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="" xmlns:a16="http://schemas.microsoft.com/office/drawing/2014/main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="" xmlns:a16="http://schemas.microsoft.com/office/drawing/2014/main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="" xmlns:a16="http://schemas.microsoft.com/office/drawing/2014/main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="" xmlns:a16="http://schemas.microsoft.com/office/drawing/2014/main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="" xmlns:a16="http://schemas.microsoft.com/office/drawing/2014/main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="" xmlns:a16="http://schemas.microsoft.com/office/drawing/2014/main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="" xmlns:a16="http://schemas.microsoft.com/office/drawing/2014/main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="" xmlns:a16="http://schemas.microsoft.com/office/drawing/2014/main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="" xmlns:a16="http://schemas.microsoft.com/office/drawing/2014/main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="" xmlns:a16="http://schemas.microsoft.com/office/drawing/2014/main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="" xmlns:a16="http://schemas.microsoft.com/office/drawing/2014/main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="" xmlns:a16="http://schemas.microsoft.com/office/drawing/2014/main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="" xmlns:a16="http://schemas.microsoft.com/office/drawing/2014/main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="" xmlns:a16="http://schemas.microsoft.com/office/drawing/2014/main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="" xmlns:a16="http://schemas.microsoft.com/office/drawing/2014/main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="" xmlns:a16="http://schemas.microsoft.com/office/drawing/2014/main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="" xmlns:a16="http://schemas.microsoft.com/office/drawing/2014/main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="" xmlns:a16="http://schemas.microsoft.com/office/drawing/2014/main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="" xmlns:a16="http://schemas.microsoft.com/office/drawing/2014/main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="" xmlns:a16="http://schemas.microsoft.com/office/drawing/2014/main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="" xmlns:a16="http://schemas.microsoft.com/office/drawing/2014/main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="" xmlns:a16="http://schemas.microsoft.com/office/drawing/2014/main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="" xmlns:a16="http://schemas.microsoft.com/office/drawing/2014/main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="" xmlns:a16="http://schemas.microsoft.com/office/drawing/2014/main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="" xmlns:a16="http://schemas.microsoft.com/office/drawing/2014/main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="" xmlns:a16="http://schemas.microsoft.com/office/drawing/2014/main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="" xmlns:a16="http://schemas.microsoft.com/office/drawing/2014/main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="" xmlns:a16="http://schemas.microsoft.com/office/drawing/2014/main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="" xmlns:a16="http://schemas.microsoft.com/office/drawing/2014/main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="" xmlns:a16="http://schemas.microsoft.com/office/drawing/2014/main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="" xmlns:a16="http://schemas.microsoft.com/office/drawing/2014/main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="" xmlns:a16="http://schemas.microsoft.com/office/drawing/2014/main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="" xmlns:a16="http://schemas.microsoft.com/office/drawing/2014/main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="" xmlns:a16="http://schemas.microsoft.com/office/drawing/2014/main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="" xmlns:a16="http://schemas.microsoft.com/office/drawing/2014/main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="" xmlns:a16="http://schemas.microsoft.com/office/drawing/2014/main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="" xmlns:a16="http://schemas.microsoft.com/office/drawing/2014/main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="" xmlns:a16="http://schemas.microsoft.com/office/drawing/2014/main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="" xmlns:a16="http://schemas.microsoft.com/office/drawing/2014/main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="" xmlns:a16="http://schemas.microsoft.com/office/drawing/2014/main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="" xmlns:a16="http://schemas.microsoft.com/office/drawing/2014/main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="" xmlns:a16="http://schemas.microsoft.com/office/drawing/2014/main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="" xmlns:a16="http://schemas.microsoft.com/office/drawing/2014/main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="" xmlns:a16="http://schemas.microsoft.com/office/drawing/2014/main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="" xmlns:a16="http://schemas.microsoft.com/office/drawing/2014/main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="" xmlns:a16="http://schemas.microsoft.com/office/drawing/2014/main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="" xmlns:a16="http://schemas.microsoft.com/office/drawing/2014/main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="" xmlns:a16="http://schemas.microsoft.com/office/drawing/2014/main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="" xmlns:a16="http://schemas.microsoft.com/office/drawing/2014/main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="" xmlns:a16="http://schemas.microsoft.com/office/drawing/2014/main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="" xmlns:a16="http://schemas.microsoft.com/office/drawing/2014/main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="" xmlns:a16="http://schemas.microsoft.com/office/drawing/2014/main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="" xmlns:a16="http://schemas.microsoft.com/office/drawing/2014/main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="" xmlns:a16="http://schemas.microsoft.com/office/drawing/2014/main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="" xmlns:a16="http://schemas.microsoft.com/office/drawing/2014/main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="" xmlns:a16="http://schemas.microsoft.com/office/drawing/2014/main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="" xmlns:a16="http://schemas.microsoft.com/office/drawing/2014/main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="" xmlns:a16="http://schemas.microsoft.com/office/drawing/2014/main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="" xmlns:a16="http://schemas.microsoft.com/office/drawing/2014/main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="" xmlns:a16="http://schemas.microsoft.com/office/drawing/2014/main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="" xmlns:a16="http://schemas.microsoft.com/office/drawing/2014/main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="" xmlns:a16="http://schemas.microsoft.com/office/drawing/2014/main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="" xmlns:a16="http://schemas.microsoft.com/office/drawing/2014/main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="" xmlns:a16="http://schemas.microsoft.com/office/drawing/2014/main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="" xmlns:a16="http://schemas.microsoft.com/office/drawing/2014/main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="" xmlns:a16="http://schemas.microsoft.com/office/drawing/2014/main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="" xmlns:a16="http://schemas.microsoft.com/office/drawing/2014/main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="" xmlns:a16="http://schemas.microsoft.com/office/drawing/2014/main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="" xmlns:a16="http://schemas.microsoft.com/office/drawing/2014/main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="" xmlns:a16="http://schemas.microsoft.com/office/drawing/2014/main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="" xmlns:a16="http://schemas.microsoft.com/office/drawing/2014/main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="" xmlns:a16="http://schemas.microsoft.com/office/drawing/2014/main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="" xmlns:a16="http://schemas.microsoft.com/office/drawing/2014/main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="" xmlns:a16="http://schemas.microsoft.com/office/drawing/2014/main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="" xmlns:a16="http://schemas.microsoft.com/office/drawing/2014/main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="" xmlns:a16="http://schemas.microsoft.com/office/drawing/2014/main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="" xmlns:a16="http://schemas.microsoft.com/office/drawing/2014/main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="" xmlns:a16="http://schemas.microsoft.com/office/drawing/2014/main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="" xmlns:a16="http://schemas.microsoft.com/office/drawing/2014/main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="" xmlns:a16="http://schemas.microsoft.com/office/drawing/2014/main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="" xmlns:a16="http://schemas.microsoft.com/office/drawing/2014/main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="" xmlns:a16="http://schemas.microsoft.com/office/drawing/2014/main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="" xmlns:a16="http://schemas.microsoft.com/office/drawing/2014/main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="" xmlns:a16="http://schemas.microsoft.com/office/drawing/2014/main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="" xmlns:a16="http://schemas.microsoft.com/office/drawing/2014/main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="" xmlns:a16="http://schemas.microsoft.com/office/drawing/2014/main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="" xmlns:a16="http://schemas.microsoft.com/office/drawing/2014/main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="" xmlns:a16="http://schemas.microsoft.com/office/drawing/2014/main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="" xmlns:a16="http://schemas.microsoft.com/office/drawing/2014/main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</a:t>
            </a:r>
            <a:r>
              <a:rPr lang="fr-FR" sz="1600" dirty="0" smtClean="0"/>
              <a:t>1x1 </a:t>
            </a:r>
            <a:r>
              <a:rPr lang="fr-FR" sz="1600" dirty="0"/>
              <a:t>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" y="825009"/>
            <a:ext cx="12192000" cy="594203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9455091" y="4447557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smtClean="0"/>
              <a:t>Mesure de force pour la caractérisation d’ovocytes</a:t>
            </a:r>
            <a:endParaRPr lang="fr-FR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-1017910" y="4309057"/>
            <a:ext cx="713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des animations sur la presentation des </a:t>
            </a:r>
            <a:r>
              <a:rPr lang="en-US" dirty="0" err="1" smtClean="0"/>
              <a:t>verrous</a:t>
            </a:r>
            <a:r>
              <a:rPr lang="en-US" dirty="0" smtClean="0"/>
              <a:t>, sur </a:t>
            </a:r>
            <a:r>
              <a:rPr lang="en-US" dirty="0" err="1" smtClean="0"/>
              <a:t>chaque</a:t>
            </a:r>
            <a:r>
              <a:rPr lang="en-US" dirty="0" smtClean="0"/>
              <a:t> cadre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47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37176</TotalTime>
  <Words>3770</Words>
  <Application>Microsoft Office PowerPoint</Application>
  <PresentationFormat>Widescreen</PresentationFormat>
  <Paragraphs>765</Paragraphs>
  <Slides>40</Slides>
  <Notes>40</Notes>
  <HiddenSlides>0</HiddenSlides>
  <MMClips>22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1403</cp:revision>
  <dcterms:created xsi:type="dcterms:W3CDTF">2017-10-25T09:06:20Z</dcterms:created>
  <dcterms:modified xsi:type="dcterms:W3CDTF">2021-09-28T10:05:37Z</dcterms:modified>
</cp:coreProperties>
</file>